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4" cy="11303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3" y="7328648"/>
            <a:ext cx="13061246" cy="172308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3">
              <a:defRPr sz="3404"/>
            </a:pPr>
            <a:r>
              <a:t>캡스톤 디자인 28조 캥거루 팀</a:t>
            </a:r>
          </a:p>
          <a:p>
            <a:pPr marR="292100" algn="r" defTabSz="537463">
              <a:defRPr sz="3404"/>
            </a:pPr>
            <a:r>
              <a:t>20123395 이동근</a:t>
            </a:r>
          </a:p>
          <a:p>
            <a:pPr marR="292100" algn="r" defTabSz="537463">
              <a:defRPr sz="3404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2" cy="3856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66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est 어플리케이션 구현 : 1단계 어플리케이션 적용"/>
          <p:cNvSpPr txBox="1"/>
          <p:nvPr/>
        </p:nvSpPr>
        <p:spPr>
          <a:xfrm>
            <a:off x="1247933" y="2600384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268" name="2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2 단계</a:t>
            </a:r>
          </a:p>
        </p:txBody>
      </p:sp>
      <p:grpSp>
        <p:nvGrpSpPr>
          <p:cNvPr id="271" name="그룹"/>
          <p:cNvGrpSpPr/>
          <p:nvPr/>
        </p:nvGrpSpPr>
        <p:grpSpPr>
          <a:xfrm>
            <a:off x="8022539" y="3807469"/>
            <a:ext cx="4196632" cy="4352655"/>
            <a:chOff x="0" y="0"/>
            <a:chExt cx="4196631" cy="4352654"/>
          </a:xfrm>
        </p:grpSpPr>
        <p:pic>
          <p:nvPicPr>
            <p:cNvPr id="269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2" cy="3386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0" y="0"/>
              <a:ext cx="4196632" cy="4352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그룹"/>
          <p:cNvGrpSpPr/>
          <p:nvPr/>
        </p:nvGrpSpPr>
        <p:grpSpPr>
          <a:xfrm>
            <a:off x="1984336" y="3569918"/>
            <a:ext cx="2813897" cy="5830394"/>
            <a:chOff x="0" y="0"/>
            <a:chExt cx="2813896" cy="5830392"/>
          </a:xfrm>
        </p:grpSpPr>
        <p:sp>
          <p:nvSpPr>
            <p:cNvPr id="272" name="직사각형"/>
            <p:cNvSpPr/>
            <p:nvPr/>
          </p:nvSpPr>
          <p:spPr>
            <a:xfrm>
              <a:off x="107812" y="490304"/>
              <a:ext cx="2598219" cy="4708754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273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3897" cy="5830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Life…"/>
            <p:cNvSpPr txBox="1"/>
            <p:nvPr/>
          </p:nvSpPr>
          <p:spPr>
            <a:xfrm>
              <a:off x="518277" y="2304475"/>
              <a:ext cx="1777290" cy="108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Life</a:t>
              </a:r>
            </a:p>
            <a:p>
              <a:pPr>
                <a:defRPr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Tracking</a:t>
              </a:r>
            </a:p>
          </p:txBody>
        </p:sp>
      </p:grpSp>
      <p:pic>
        <p:nvPicPr>
          <p:cNvPr id="276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30" b="50000"/>
          <a:stretch>
            <a:fillRect/>
          </a:stretch>
        </p:blipFill>
        <p:spPr>
          <a:xfrm>
            <a:off x="1304317" y="3899296"/>
            <a:ext cx="4173915" cy="1954900"/>
          </a:xfrm>
          <a:prstGeom prst="rect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</a:ln>
        </p:spPr>
      </p:pic>
      <p:sp>
        <p:nvSpPr>
          <p:cNvPr id="277" name="디바이스에서 측정한 사용자의 위치 좌표"/>
          <p:cNvSpPr/>
          <p:nvPr/>
        </p:nvSpPr>
        <p:spPr>
          <a:xfrm>
            <a:off x="1448721" y="7209114"/>
            <a:ext cx="3885127" cy="5666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디바이스에서 측정한 사용자의 위치 좌표</a:t>
            </a:r>
          </a:p>
        </p:txBody>
      </p:sp>
      <p:sp>
        <p:nvSpPr>
          <p:cNvPr id="278" name="화살표"/>
          <p:cNvSpPr/>
          <p:nvPr/>
        </p:nvSpPr>
        <p:spPr>
          <a:xfrm>
            <a:off x="5867399" y="5983966"/>
            <a:ext cx="1270001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  <p:bldP build="whole" bldLvl="1" animBg="1" rev="0" advAuto="0" spid="27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st 어플리케이션 구현 : 서버 통신과 RealmDB"/>
          <p:cNvSpPr txBox="1"/>
          <p:nvPr/>
        </p:nvSpPr>
        <p:spPr>
          <a:xfrm>
            <a:off x="1247933" y="2600384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284" name="2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2 단계</a:t>
            </a:r>
          </a:p>
        </p:txBody>
      </p:sp>
      <p:sp>
        <p:nvSpPr>
          <p:cNvPr id="285" name="화살표"/>
          <p:cNvSpPr/>
          <p:nvPr/>
        </p:nvSpPr>
        <p:spPr>
          <a:xfrm>
            <a:off x="4008169" y="5364689"/>
            <a:ext cx="356581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289" name="그룹"/>
          <p:cNvGrpSpPr/>
          <p:nvPr/>
        </p:nvGrpSpPr>
        <p:grpSpPr>
          <a:xfrm>
            <a:off x="1468273" y="3854095"/>
            <a:ext cx="2642658" cy="5475586"/>
            <a:chOff x="0" y="0"/>
            <a:chExt cx="2642656" cy="5475584"/>
          </a:xfrm>
        </p:grpSpPr>
        <p:sp>
          <p:nvSpPr>
            <p:cNvPr id="286" name="직사각형"/>
            <p:cNvSpPr/>
            <p:nvPr/>
          </p:nvSpPr>
          <p:spPr>
            <a:xfrm>
              <a:off x="101252" y="460466"/>
              <a:ext cx="2440104" cy="4422204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28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642657" cy="547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Life…"/>
            <p:cNvSpPr txBox="1"/>
            <p:nvPr/>
          </p:nvSpPr>
          <p:spPr>
            <a:xfrm>
              <a:off x="486737" y="2164236"/>
              <a:ext cx="1669133" cy="1528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Life</a:t>
              </a:r>
            </a:p>
            <a:p>
              <a:pPr>
                <a:defRPr sz="2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Tracking</a:t>
              </a:r>
            </a:p>
          </p:txBody>
        </p:sp>
      </p:grpSp>
      <p:sp>
        <p:nvSpPr>
          <p:cNvPr id="290" name="사용자의 위치 좌표"/>
          <p:cNvSpPr/>
          <p:nvPr/>
        </p:nvSpPr>
        <p:spPr>
          <a:xfrm>
            <a:off x="1534293" y="4543851"/>
            <a:ext cx="2510617" cy="53219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사용자의 위치 좌표</a:t>
            </a:r>
          </a:p>
        </p:txBody>
      </p:sp>
      <p:sp>
        <p:nvSpPr>
          <p:cNvPr id="291" name="위치에 해당하는…"/>
          <p:cNvSpPr/>
          <p:nvPr/>
        </p:nvSpPr>
        <p:spPr>
          <a:xfrm>
            <a:off x="1534293" y="5502259"/>
            <a:ext cx="2510617" cy="7962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위치에 해당하는 </a:t>
            </a:r>
          </a:p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구역 Geohash</a:t>
            </a:r>
          </a:p>
        </p:txBody>
      </p:sp>
      <p:sp>
        <p:nvSpPr>
          <p:cNvPr id="292" name="해당 Geohash에…"/>
          <p:cNvSpPr/>
          <p:nvPr/>
        </p:nvSpPr>
        <p:spPr>
          <a:xfrm>
            <a:off x="1534293" y="7162705"/>
            <a:ext cx="2510617" cy="14758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해당 Geohash에</a:t>
            </a:r>
          </a:p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포함된 위치정보</a:t>
            </a:r>
          </a:p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JSON Data</a:t>
            </a:r>
          </a:p>
        </p:txBody>
      </p:sp>
      <p:grpSp>
        <p:nvGrpSpPr>
          <p:cNvPr id="296" name="그룹"/>
          <p:cNvGrpSpPr/>
          <p:nvPr/>
        </p:nvGrpSpPr>
        <p:grpSpPr>
          <a:xfrm>
            <a:off x="7552040" y="4596114"/>
            <a:ext cx="4681644" cy="3778003"/>
            <a:chOff x="0" y="0"/>
            <a:chExt cx="4681642" cy="3778002"/>
          </a:xfrm>
        </p:grpSpPr>
        <p:sp>
          <p:nvSpPr>
            <p:cNvPr id="293" name="직사각형"/>
            <p:cNvSpPr/>
            <p:nvPr/>
          </p:nvSpPr>
          <p:spPr>
            <a:xfrm>
              <a:off x="252214" y="259178"/>
              <a:ext cx="4177349" cy="252813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294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5" cy="1242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컴퓨터"/>
            <p:cNvSpPr/>
            <p:nvPr/>
          </p:nvSpPr>
          <p:spPr>
            <a:xfrm>
              <a:off x="0" y="0"/>
              <a:ext cx="4681643" cy="377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97" name="WalkOn 서버"/>
          <p:cNvSpPr txBox="1"/>
          <p:nvPr/>
        </p:nvSpPr>
        <p:spPr>
          <a:xfrm>
            <a:off x="8202493" y="3984855"/>
            <a:ext cx="322253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WalkOn 서버</a:t>
            </a:r>
          </a:p>
        </p:txBody>
      </p:sp>
      <p:sp>
        <p:nvSpPr>
          <p:cNvPr id="298" name="Request"/>
          <p:cNvSpPr txBox="1"/>
          <p:nvPr/>
        </p:nvSpPr>
        <p:spPr>
          <a:xfrm>
            <a:off x="4327256" y="5126989"/>
            <a:ext cx="22485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Request</a:t>
            </a:r>
          </a:p>
        </p:txBody>
      </p:sp>
      <p:sp>
        <p:nvSpPr>
          <p:cNvPr id="299" name="화살표"/>
          <p:cNvSpPr/>
          <p:nvPr/>
        </p:nvSpPr>
        <p:spPr>
          <a:xfrm flipH="1">
            <a:off x="4097443" y="6951412"/>
            <a:ext cx="3442672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0" name="Response"/>
          <p:cNvSpPr txBox="1"/>
          <p:nvPr/>
        </p:nvSpPr>
        <p:spPr>
          <a:xfrm>
            <a:off x="5103021" y="7760583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Response</a:t>
            </a:r>
          </a:p>
        </p:txBody>
      </p:sp>
      <p:grpSp>
        <p:nvGrpSpPr>
          <p:cNvPr id="303" name="그룹"/>
          <p:cNvGrpSpPr/>
          <p:nvPr/>
        </p:nvGrpSpPr>
        <p:grpSpPr>
          <a:xfrm>
            <a:off x="2789601" y="5061293"/>
            <a:ext cx="1904020" cy="411733"/>
            <a:chOff x="0" y="0"/>
            <a:chExt cx="1904018" cy="411732"/>
          </a:xfrm>
        </p:grpSpPr>
        <p:sp>
          <p:nvSpPr>
            <p:cNvPr id="301" name="선"/>
            <p:cNvSpPr/>
            <p:nvPr/>
          </p:nvSpPr>
          <p:spPr>
            <a:xfrm flipH="1">
              <a:off x="-1" y="26293"/>
              <a:ext cx="2" cy="365564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2"/>
      <p:bldP build="whole" bldLvl="1" animBg="1" rev="0" advAuto="0" spid="3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est 어플리케이션 구현 : 서버 통신과 RealmDB"/>
          <p:cNvSpPr txBox="1"/>
          <p:nvPr/>
        </p:nvSpPr>
        <p:spPr>
          <a:xfrm>
            <a:off x="1247933" y="2600384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09" name="2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2 단계</a:t>
            </a:r>
          </a:p>
        </p:txBody>
      </p:sp>
      <p:grpSp>
        <p:nvGrpSpPr>
          <p:cNvPr id="312" name="그룹"/>
          <p:cNvGrpSpPr/>
          <p:nvPr/>
        </p:nvGrpSpPr>
        <p:grpSpPr>
          <a:xfrm>
            <a:off x="7978101" y="4088337"/>
            <a:ext cx="4196632" cy="4347870"/>
            <a:chOff x="0" y="0"/>
            <a:chExt cx="4196631" cy="4347869"/>
          </a:xfrm>
        </p:grpSpPr>
        <p:pic>
          <p:nvPicPr>
            <p:cNvPr id="310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3" cy="33313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0" y="0"/>
              <a:ext cx="4196632" cy="4347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8" name="그룹"/>
          <p:cNvGrpSpPr/>
          <p:nvPr/>
        </p:nvGrpSpPr>
        <p:grpSpPr>
          <a:xfrm>
            <a:off x="1487323" y="3843689"/>
            <a:ext cx="2642658" cy="5475586"/>
            <a:chOff x="0" y="0"/>
            <a:chExt cx="2642656" cy="5475584"/>
          </a:xfrm>
        </p:grpSpPr>
        <p:grpSp>
          <p:nvGrpSpPr>
            <p:cNvPr id="316" name="그룹"/>
            <p:cNvGrpSpPr/>
            <p:nvPr/>
          </p:nvGrpSpPr>
          <p:grpSpPr>
            <a:xfrm>
              <a:off x="0" y="0"/>
              <a:ext cx="2642657" cy="5475585"/>
              <a:chOff x="0" y="0"/>
              <a:chExt cx="2642656" cy="5475584"/>
            </a:xfrm>
          </p:grpSpPr>
          <p:sp>
            <p:nvSpPr>
              <p:cNvPr id="313" name="직사각형"/>
              <p:cNvSpPr/>
              <p:nvPr/>
            </p:nvSpPr>
            <p:spPr>
              <a:xfrm>
                <a:off x="101252" y="460466"/>
                <a:ext cx="2440104" cy="4422204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14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0"/>
                <a:ext cx="2642657" cy="547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5" name="Life…"/>
              <p:cNvSpPr txBox="1"/>
              <p:nvPr/>
            </p:nvSpPr>
            <p:spPr>
              <a:xfrm>
                <a:off x="486737" y="2164236"/>
                <a:ext cx="1669133" cy="15287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t>Life</a:t>
                </a:r>
              </a:p>
              <a:p>
                <a:pPr>
                  <a:defRPr sz="220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t>Tracking</a:t>
                </a:r>
              </a:p>
            </p:txBody>
          </p:sp>
        </p:grpSp>
        <p:sp>
          <p:nvSpPr>
            <p:cNvPr id="317" name="해당 Geohash에…"/>
            <p:cNvSpPr/>
            <p:nvPr/>
          </p:nvSpPr>
          <p:spPr>
            <a:xfrm>
              <a:off x="66020" y="776078"/>
              <a:ext cx="2510617" cy="147581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1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해당 Geohash에</a:t>
              </a:r>
            </a:p>
            <a:p>
              <a:pPr>
                <a:defRPr b="0" sz="1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포함된 위치정보</a:t>
              </a:r>
            </a:p>
            <a:p>
              <a:pPr>
                <a:defRPr b="0" sz="1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JSON Data</a:t>
              </a:r>
            </a:p>
          </p:txBody>
        </p:sp>
      </p:grpSp>
      <p:grpSp>
        <p:nvGrpSpPr>
          <p:cNvPr id="321" name="ex) 지하철역, 공원…"/>
          <p:cNvGrpSpPr/>
          <p:nvPr/>
        </p:nvGrpSpPr>
        <p:grpSpPr>
          <a:xfrm>
            <a:off x="1449223" y="4537009"/>
            <a:ext cx="2718857" cy="1599147"/>
            <a:chOff x="0" y="0"/>
            <a:chExt cx="2718856" cy="1599146"/>
          </a:xfrm>
        </p:grpSpPr>
        <p:sp>
          <p:nvSpPr>
            <p:cNvPr id="320" name="ex) 지하철역, 공원…"/>
            <p:cNvSpPr/>
            <p:nvPr/>
          </p:nvSpPr>
          <p:spPr>
            <a:xfrm>
              <a:off x="38100" y="38100"/>
              <a:ext cx="2642657" cy="152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0800" algn="l">
                <a:defRPr b="0" sz="1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ex) 지하철역, 공원</a:t>
              </a:r>
            </a:p>
            <a:p>
              <a:pPr marL="50800" algn="l">
                <a:defRPr b="0" sz="1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이름, 유형, 공간을 이루는 좌표값 등의 정보 포함</a:t>
              </a:r>
            </a:p>
          </p:txBody>
        </p:sp>
        <p:pic>
          <p:nvPicPr>
            <p:cNvPr id="319" name="ex) 지하철역, 공원…" descr="ex) 지하철역, 공원…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7" cy="1599147"/>
            </a:xfrm>
            <a:prstGeom prst="rect">
              <a:avLst/>
            </a:prstGeom>
            <a:effectLst/>
          </p:spPr>
        </p:pic>
      </p:grpSp>
      <p:pic>
        <p:nvPicPr>
          <p:cNvPr id="32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5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23" name="선"/>
          <p:cNvSpPr/>
          <p:nvPr/>
        </p:nvSpPr>
        <p:spPr>
          <a:xfrm>
            <a:off x="2798134" y="6127175"/>
            <a:ext cx="1" cy="26025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화살표"/>
          <p:cNvSpPr/>
          <p:nvPr/>
        </p:nvSpPr>
        <p:spPr>
          <a:xfrm>
            <a:off x="5105572" y="5983966"/>
            <a:ext cx="2031828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25" name="realm이란?…"/>
          <p:cNvSpPr txBox="1"/>
          <p:nvPr>
            <p:ph type="body" sz="quarter" idx="4294967295"/>
          </p:nvPr>
        </p:nvSpPr>
        <p:spPr>
          <a:xfrm>
            <a:off x="1268084" y="7515043"/>
            <a:ext cx="4158533" cy="201480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 u="sng"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9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est 어플리케이션 구현 : 서버 통신과 RealmDB"/>
          <p:cNvSpPr txBox="1"/>
          <p:nvPr/>
        </p:nvSpPr>
        <p:spPr>
          <a:xfrm>
            <a:off x="1247933" y="2600384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31" name="2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2 단계</a:t>
            </a:r>
          </a:p>
        </p:txBody>
      </p:sp>
      <p:sp>
        <p:nvSpPr>
          <p:cNvPr id="332" name="화살표"/>
          <p:cNvSpPr/>
          <p:nvPr/>
        </p:nvSpPr>
        <p:spPr>
          <a:xfrm>
            <a:off x="5105572" y="5983966"/>
            <a:ext cx="2031828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36" name="그룹"/>
          <p:cNvGrpSpPr/>
          <p:nvPr/>
        </p:nvGrpSpPr>
        <p:grpSpPr>
          <a:xfrm>
            <a:off x="1468273" y="3854095"/>
            <a:ext cx="2642658" cy="5475586"/>
            <a:chOff x="0" y="0"/>
            <a:chExt cx="2642656" cy="5475584"/>
          </a:xfrm>
        </p:grpSpPr>
        <p:sp>
          <p:nvSpPr>
            <p:cNvPr id="333" name="직사각형"/>
            <p:cNvSpPr/>
            <p:nvPr/>
          </p:nvSpPr>
          <p:spPr>
            <a:xfrm>
              <a:off x="101252" y="460466"/>
              <a:ext cx="2440104" cy="4422204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642657" cy="547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Life…"/>
            <p:cNvSpPr txBox="1"/>
            <p:nvPr/>
          </p:nvSpPr>
          <p:spPr>
            <a:xfrm>
              <a:off x="486737" y="2164236"/>
              <a:ext cx="1669133" cy="1528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Life</a:t>
              </a:r>
            </a:p>
            <a:p>
              <a:pPr>
                <a:defRPr sz="2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Tracking</a:t>
              </a:r>
            </a:p>
          </p:txBody>
        </p:sp>
      </p:grpSp>
      <p:grpSp>
        <p:nvGrpSpPr>
          <p:cNvPr id="339" name="그룹"/>
          <p:cNvGrpSpPr/>
          <p:nvPr/>
        </p:nvGrpSpPr>
        <p:grpSpPr>
          <a:xfrm>
            <a:off x="7983956" y="4088337"/>
            <a:ext cx="4196633" cy="4347710"/>
            <a:chOff x="0" y="0"/>
            <a:chExt cx="4196631" cy="4347709"/>
          </a:xfrm>
        </p:grpSpPr>
        <p:pic>
          <p:nvPicPr>
            <p:cNvPr id="337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3" cy="3332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0" y="0"/>
              <a:ext cx="4196632" cy="4347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0" name="디바이스에서 측정한…"/>
          <p:cNvSpPr/>
          <p:nvPr/>
        </p:nvSpPr>
        <p:spPr>
          <a:xfrm>
            <a:off x="1593372" y="5078394"/>
            <a:ext cx="2392460" cy="119343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디바이스에서 측정한</a:t>
            </a:r>
          </a:p>
          <a:p>
            <a:pPr>
              <a:defRPr b="0" sz="1800">
                <a:latin typeface="+mn-lt"/>
                <a:ea typeface="+mn-ea"/>
                <a:cs typeface="+mn-cs"/>
                <a:sym typeface="Helvetica Neue Medium"/>
              </a:defRPr>
            </a:pPr>
            <a:r>
              <a:t> 사용자의 위치 좌표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3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4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프로토타입 어플리케이션 구현 : 에너지 사용 최적화 및 혜택 제시"/>
          <p:cNvSpPr txBox="1"/>
          <p:nvPr/>
        </p:nvSpPr>
        <p:spPr>
          <a:xfrm>
            <a:off x="1247933" y="2600384"/>
            <a:ext cx="784997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46" name="3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3 단계</a:t>
            </a:r>
          </a:p>
        </p:txBody>
      </p:sp>
      <p:sp>
        <p:nvSpPr>
          <p:cNvPr id="347" name="디바이스에서 실행 후 배터리 사용량 체크…"/>
          <p:cNvSpPr/>
          <p:nvPr/>
        </p:nvSpPr>
        <p:spPr>
          <a:xfrm>
            <a:off x="4210401" y="7268999"/>
            <a:ext cx="2522142" cy="23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25" y="0"/>
                </a:moveTo>
                <a:cubicBezTo>
                  <a:pt x="3254" y="0"/>
                  <a:pt x="3035" y="233"/>
                  <a:pt x="3035" y="522"/>
                </a:cubicBezTo>
                <a:lnTo>
                  <a:pt x="3035" y="11447"/>
                </a:lnTo>
                <a:lnTo>
                  <a:pt x="0" y="12495"/>
                </a:lnTo>
                <a:lnTo>
                  <a:pt x="3035" y="13543"/>
                </a:lnTo>
                <a:lnTo>
                  <a:pt x="3035" y="21078"/>
                </a:lnTo>
                <a:cubicBezTo>
                  <a:pt x="3035" y="21367"/>
                  <a:pt x="3254" y="21600"/>
                  <a:pt x="3525" y="21600"/>
                </a:cubicBezTo>
                <a:lnTo>
                  <a:pt x="21111" y="21600"/>
                </a:lnTo>
                <a:cubicBezTo>
                  <a:pt x="21382" y="21600"/>
                  <a:pt x="21600" y="21367"/>
                  <a:pt x="21600" y="21078"/>
                </a:cubicBezTo>
                <a:lnTo>
                  <a:pt x="21600" y="522"/>
                </a:lnTo>
                <a:cubicBezTo>
                  <a:pt x="21600" y="233"/>
                  <a:pt x="21382" y="0"/>
                  <a:pt x="21111" y="0"/>
                </a:cubicBezTo>
                <a:lnTo>
                  <a:pt x="352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디바이스에서 실행 후 배터리 사용량 체크</a:t>
            </a:r>
          </a:p>
          <a:p>
            <a: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최대 1% 이하 사용비율로 유지시키는 것이 목표!</a:t>
            </a:r>
          </a:p>
        </p:txBody>
      </p:sp>
      <p:grpSp>
        <p:nvGrpSpPr>
          <p:cNvPr id="351" name="그룹"/>
          <p:cNvGrpSpPr/>
          <p:nvPr/>
        </p:nvGrpSpPr>
        <p:grpSpPr>
          <a:xfrm>
            <a:off x="1467373" y="3838518"/>
            <a:ext cx="2656082" cy="5503399"/>
            <a:chOff x="0" y="0"/>
            <a:chExt cx="2656080" cy="5503398"/>
          </a:xfrm>
        </p:grpSpPr>
        <p:pic>
          <p:nvPicPr>
            <p:cNvPr id="348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0" cy="4245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656081" cy="55033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직사각형"/>
            <p:cNvSpPr/>
            <p:nvPr/>
          </p:nvSpPr>
          <p:spPr>
            <a:xfrm>
              <a:off x="21629" y="4463541"/>
              <a:ext cx="2612630" cy="391113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352" name="화살표"/>
          <p:cNvSpPr/>
          <p:nvPr/>
        </p:nvSpPr>
        <p:spPr>
          <a:xfrm>
            <a:off x="5105572" y="5983966"/>
            <a:ext cx="2031828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55" name="그룹"/>
          <p:cNvGrpSpPr/>
          <p:nvPr/>
        </p:nvGrpSpPr>
        <p:grpSpPr>
          <a:xfrm>
            <a:off x="7983956" y="4088336"/>
            <a:ext cx="4196633" cy="4347710"/>
            <a:chOff x="0" y="0"/>
            <a:chExt cx="4196631" cy="4347709"/>
          </a:xfrm>
        </p:grpSpPr>
        <p:pic>
          <p:nvPicPr>
            <p:cNvPr id="3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3"/>
            <a:stretch>
              <a:fillRect/>
            </a:stretch>
          </p:blipFill>
          <p:spPr>
            <a:xfrm>
              <a:off x="245070" y="1031347"/>
              <a:ext cx="3757069" cy="3312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0" y="0"/>
              <a:ext cx="4196632" cy="4347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6" name="직사각형"/>
          <p:cNvSpPr/>
          <p:nvPr/>
        </p:nvSpPr>
        <p:spPr>
          <a:xfrm>
            <a:off x="8403483" y="5652591"/>
            <a:ext cx="2547542" cy="46096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7" name="위치 센서…"/>
          <p:cNvSpPr/>
          <p:nvPr/>
        </p:nvSpPr>
        <p:spPr>
          <a:xfrm>
            <a:off x="292396" y="3287819"/>
            <a:ext cx="1981028" cy="1981028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위치 센서 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주기 설정</a:t>
            </a:r>
          </a:p>
        </p:txBody>
      </p:sp>
      <p:sp>
        <p:nvSpPr>
          <p:cNvPr id="358" name="조건 충족시…"/>
          <p:cNvSpPr/>
          <p:nvPr/>
        </p:nvSpPr>
        <p:spPr>
          <a:xfrm>
            <a:off x="3391526" y="3287819"/>
            <a:ext cx="1981028" cy="1981028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조건 충족시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위치 센서 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  <p:bldP build="whole" bldLvl="1" animBg="1" rev="0" advAuto="0" spid="35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결 과 물"/>
          <p:cNvSpPr txBox="1"/>
          <p:nvPr/>
        </p:nvSpPr>
        <p:spPr>
          <a:xfrm>
            <a:off x="771179" y="298067"/>
            <a:ext cx="2747477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36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그룹"/>
          <p:cNvGrpSpPr/>
          <p:nvPr/>
        </p:nvGrpSpPr>
        <p:grpSpPr>
          <a:xfrm>
            <a:off x="952719" y="3221931"/>
            <a:ext cx="3001895" cy="6219924"/>
            <a:chOff x="0" y="0"/>
            <a:chExt cx="3001893" cy="6219922"/>
          </a:xfrm>
        </p:grpSpPr>
        <p:pic>
          <p:nvPicPr>
            <p:cNvPr id="363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0"/>
              <a:ext cx="3001895" cy="621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86235" y="749959"/>
              <a:ext cx="2629180" cy="467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6" name="Foreground"/>
          <p:cNvSpPr txBox="1"/>
          <p:nvPr/>
        </p:nvSpPr>
        <p:spPr>
          <a:xfrm>
            <a:off x="873614" y="1980925"/>
            <a:ext cx="229282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Foreground</a:t>
            </a:r>
          </a:p>
        </p:txBody>
      </p:sp>
      <p:sp>
        <p:nvSpPr>
          <p:cNvPr id="367" name="기능에 필요한 다양한 수치들을 시각화 목적"/>
          <p:cNvSpPr txBox="1"/>
          <p:nvPr/>
        </p:nvSpPr>
        <p:spPr>
          <a:xfrm>
            <a:off x="1247933" y="2600384"/>
            <a:ext cx="784997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368" name="1️⃣ 사용자(디바이스) 위치를 나타내는    위치좌표값 : longitude, latitude…"/>
          <p:cNvSpPr txBox="1"/>
          <p:nvPr/>
        </p:nvSpPr>
        <p:spPr>
          <a:xfrm>
            <a:off x="5106580" y="3562292"/>
            <a:ext cx="6411629" cy="553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1️⃣ 사용자(디바이스) 위치를 나타내는    위치좌표값 : longitude, latitude</a:t>
            </a: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2️⃣ 해당 좌표에 해당하는 Geohash구역</a:t>
            </a: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3️⃣ 특정 공간에 진입을 알리는 Bool</a:t>
            </a: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4️⃣ 해당 위치좌표의 오차범위(정확도)</a:t>
            </a: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5️⃣ 디바이스에 저장된 RealmDB를 보는 화면으로 넘어가는 버튼</a:t>
            </a:r>
          </a:p>
        </p:txBody>
      </p:sp>
      <p:sp>
        <p:nvSpPr>
          <p:cNvPr id="369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b="0"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1300"/>
              <a:t>1️⃣</a:t>
            </a:r>
            <a:r>
              <a:t> </a:t>
            </a:r>
          </a:p>
        </p:txBody>
      </p:sp>
      <p:sp>
        <p:nvSpPr>
          <p:cNvPr id="370" name="2️⃣"/>
          <p:cNvSpPr txBox="1"/>
          <p:nvPr/>
        </p:nvSpPr>
        <p:spPr>
          <a:xfrm>
            <a:off x="1428188" y="5307837"/>
            <a:ext cx="1716610" cy="39370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b="0"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2️⃣</a:t>
            </a:r>
          </a:p>
        </p:txBody>
      </p:sp>
      <p:sp>
        <p:nvSpPr>
          <p:cNvPr id="371" name="3️⃣"/>
          <p:cNvSpPr txBox="1"/>
          <p:nvPr/>
        </p:nvSpPr>
        <p:spPr>
          <a:xfrm>
            <a:off x="1428188" y="5701853"/>
            <a:ext cx="1716610" cy="39370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b="0"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3️⃣ </a:t>
            </a:r>
          </a:p>
        </p:txBody>
      </p:sp>
      <p:sp>
        <p:nvSpPr>
          <p:cNvPr id="372" name="4️⃣"/>
          <p:cNvSpPr txBox="1"/>
          <p:nvPr/>
        </p:nvSpPr>
        <p:spPr>
          <a:xfrm>
            <a:off x="1428188" y="6109643"/>
            <a:ext cx="1716610" cy="39370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b="0"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4️⃣ </a:t>
            </a:r>
          </a:p>
        </p:txBody>
      </p:sp>
      <p:sp>
        <p:nvSpPr>
          <p:cNvPr id="373" name="5️⃣"/>
          <p:cNvSpPr txBox="1"/>
          <p:nvPr/>
        </p:nvSpPr>
        <p:spPr>
          <a:xfrm>
            <a:off x="1428188" y="7307079"/>
            <a:ext cx="1716610" cy="39370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b="0"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5️⃣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결 과 물"/>
          <p:cNvSpPr txBox="1"/>
          <p:nvPr/>
        </p:nvSpPr>
        <p:spPr>
          <a:xfrm>
            <a:off x="771179" y="298067"/>
            <a:ext cx="2747477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그룹"/>
          <p:cNvGrpSpPr/>
          <p:nvPr/>
        </p:nvGrpSpPr>
        <p:grpSpPr>
          <a:xfrm>
            <a:off x="952719" y="3221932"/>
            <a:ext cx="3001895" cy="6219923"/>
            <a:chOff x="0" y="0"/>
            <a:chExt cx="3001893" cy="6219922"/>
          </a:xfrm>
        </p:grpSpPr>
        <p:pic>
          <p:nvPicPr>
            <p:cNvPr id="378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69" cy="4768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4" cy="621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3" name="그룹"/>
          <p:cNvGrpSpPr/>
          <p:nvPr/>
        </p:nvGrpSpPr>
        <p:grpSpPr>
          <a:xfrm>
            <a:off x="8820323" y="3221932"/>
            <a:ext cx="3001894" cy="6219923"/>
            <a:chOff x="0" y="0"/>
            <a:chExt cx="3001893" cy="6219922"/>
          </a:xfrm>
        </p:grpSpPr>
        <p:pic>
          <p:nvPicPr>
            <p:cNvPr id="381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0" cy="47046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4" cy="621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Foreground"/>
          <p:cNvSpPr txBox="1"/>
          <p:nvPr/>
        </p:nvSpPr>
        <p:spPr>
          <a:xfrm>
            <a:off x="873614" y="1980925"/>
            <a:ext cx="229282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Foreground</a:t>
            </a:r>
          </a:p>
        </p:txBody>
      </p:sp>
      <p:sp>
        <p:nvSpPr>
          <p:cNvPr id="385" name="기능에 필요한 다양한 수치들을 시각화 목적"/>
          <p:cNvSpPr txBox="1"/>
          <p:nvPr/>
        </p:nvSpPr>
        <p:spPr>
          <a:xfrm>
            <a:off x="1247933" y="2600384"/>
            <a:ext cx="784997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386" name="방문한 Geohash에…"/>
          <p:cNvSpPr txBox="1"/>
          <p:nvPr/>
        </p:nvSpPr>
        <p:spPr>
          <a:xfrm>
            <a:off x="4886521" y="3378566"/>
            <a:ext cx="3001894" cy="1595963"/>
          </a:xfrm>
          <a:prstGeom prst="rect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방문한 Geohash에</a:t>
            </a:r>
          </a:p>
          <a:p>
            <a:pPr>
              <a:defRPr sz="2200"/>
            </a:pPr>
            <a:r>
              <a:t>포함된 모든 위치정보를</a:t>
            </a:r>
          </a:p>
          <a:p>
            <a:pPr>
              <a:defRPr sz="2200"/>
            </a:pPr>
            <a:r>
              <a:t>이름/방문횟수/유형</a:t>
            </a:r>
          </a:p>
          <a:p>
            <a:pPr>
              <a:defRPr sz="2200"/>
            </a:pPr>
            <a:r>
              <a:t>순으로 표현</a:t>
            </a:r>
          </a:p>
        </p:txBody>
      </p:sp>
      <p:sp>
        <p:nvSpPr>
          <p:cNvPr id="387" name="방문한 Geohash를…"/>
          <p:cNvSpPr txBox="1"/>
          <p:nvPr/>
        </p:nvSpPr>
        <p:spPr>
          <a:xfrm>
            <a:off x="4886521" y="7500929"/>
            <a:ext cx="3001894" cy="1229871"/>
          </a:xfrm>
          <a:prstGeom prst="rect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방문한 Geohash를</a:t>
            </a:r>
          </a:p>
          <a:p>
            <a:pPr>
              <a:defRPr sz="2200"/>
            </a:pPr>
            <a:r>
              <a:t>Geohash/방문횟수</a:t>
            </a:r>
          </a:p>
          <a:p>
            <a:pPr>
              <a:defRPr sz="2200"/>
            </a:pPr>
            <a:r>
              <a:t>순으로 표현</a:t>
            </a:r>
          </a:p>
        </p:txBody>
      </p:sp>
      <p:sp>
        <p:nvSpPr>
          <p:cNvPr id="388" name="디바이스 내 realmDB의…"/>
          <p:cNvSpPr txBox="1"/>
          <p:nvPr/>
        </p:nvSpPr>
        <p:spPr>
          <a:xfrm>
            <a:off x="4886521" y="5497775"/>
            <a:ext cx="3001894" cy="116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t>디바이스 내 realmDB의</a:t>
            </a:r>
          </a:p>
          <a:p>
            <a:pPr>
              <a:defRPr sz="2200"/>
            </a:pPr>
            <a:r>
              <a:t>데이터 자료를 시각화</a:t>
            </a:r>
          </a:p>
          <a:p>
            <a:pPr>
              <a:defRPr sz="2200"/>
            </a:pPr>
            <a:r>
              <a:t>(TableView)</a:t>
            </a:r>
          </a:p>
        </p:txBody>
      </p:sp>
      <p:sp>
        <p:nvSpPr>
          <p:cNvPr id="389" name="선"/>
          <p:cNvSpPr/>
          <p:nvPr/>
        </p:nvSpPr>
        <p:spPr>
          <a:xfrm flipH="1">
            <a:off x="3941142" y="4176547"/>
            <a:ext cx="939800" cy="1"/>
          </a:xfrm>
          <a:prstGeom prst="line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0" name="선"/>
          <p:cNvSpPr/>
          <p:nvPr/>
        </p:nvSpPr>
        <p:spPr>
          <a:xfrm>
            <a:off x="7901757" y="8115864"/>
            <a:ext cx="939800" cy="1"/>
          </a:xfrm>
          <a:prstGeom prst="line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결 과 물"/>
          <p:cNvSpPr txBox="1"/>
          <p:nvPr/>
        </p:nvSpPr>
        <p:spPr>
          <a:xfrm>
            <a:off x="771179" y="298067"/>
            <a:ext cx="2747477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Background 및 테스트 영상"/>
          <p:cNvSpPr txBox="1"/>
          <p:nvPr/>
        </p:nvSpPr>
        <p:spPr>
          <a:xfrm>
            <a:off x="873614" y="1965112"/>
            <a:ext cx="527257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396" name="실제 기능에 사용될 Background버전과 테스트 영상들"/>
          <p:cNvSpPr txBox="1"/>
          <p:nvPr/>
        </p:nvSpPr>
        <p:spPr>
          <a:xfrm>
            <a:off x="1247933" y="2600384"/>
            <a:ext cx="784997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399" name="그룹"/>
          <p:cNvGrpSpPr/>
          <p:nvPr/>
        </p:nvGrpSpPr>
        <p:grpSpPr>
          <a:xfrm>
            <a:off x="952719" y="3154337"/>
            <a:ext cx="3001894" cy="6219923"/>
            <a:chOff x="0" y="0"/>
            <a:chExt cx="3001893" cy="6219921"/>
          </a:xfrm>
        </p:grpSpPr>
        <p:pic>
          <p:nvPicPr>
            <p:cNvPr id="397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7" cy="4822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4" cy="6219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0" name="1️⃣ 해당 위치정보의 이름…"/>
          <p:cNvSpPr txBox="1"/>
          <p:nvPr/>
        </p:nvSpPr>
        <p:spPr>
          <a:xfrm>
            <a:off x="5487619" y="5893723"/>
            <a:ext cx="5741475" cy="3256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1️⃣ 해당 위치정보의 이름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2️⃣ Notification의 유형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3️⃣ 근처에서 제공할 수 있는 혜택 제시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b="0"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05" name="그룹"/>
          <p:cNvGrpSpPr/>
          <p:nvPr/>
        </p:nvGrpSpPr>
        <p:grpSpPr>
          <a:xfrm>
            <a:off x="5453054" y="3701770"/>
            <a:ext cx="5810605" cy="1551527"/>
            <a:chOff x="0" y="0"/>
            <a:chExt cx="5810603" cy="1551525"/>
          </a:xfrm>
        </p:grpSpPr>
        <p:pic>
          <p:nvPicPr>
            <p:cNvPr id="401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0" y="0"/>
              <a:ext cx="5810604" cy="1551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3️⃣"/>
            <p:cNvSpPr txBox="1"/>
            <p:nvPr/>
          </p:nvSpPr>
          <p:spPr>
            <a:xfrm>
              <a:off x="4172985" y="1006047"/>
              <a:ext cx="470632" cy="486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3️⃣</a:t>
              </a:r>
            </a:p>
          </p:txBody>
        </p:sp>
        <p:sp>
          <p:nvSpPr>
            <p:cNvPr id="403" name="2️⃣"/>
            <p:cNvSpPr txBox="1"/>
            <p:nvPr/>
          </p:nvSpPr>
          <p:spPr>
            <a:xfrm>
              <a:off x="4172985" y="696789"/>
              <a:ext cx="470632" cy="486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2️⃣</a:t>
              </a:r>
            </a:p>
          </p:txBody>
        </p:sp>
        <p:sp>
          <p:nvSpPr>
            <p:cNvPr id="404" name="1️⃣"/>
            <p:cNvSpPr txBox="1"/>
            <p:nvPr/>
          </p:nvSpPr>
          <p:spPr>
            <a:xfrm>
              <a:off x="4172985" y="390176"/>
              <a:ext cx="470632" cy="486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1️⃣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8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09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걷기"/>
          <p:cNvSpPr/>
          <p:nvPr/>
        </p:nvSpPr>
        <p:spPr>
          <a:xfrm>
            <a:off x="1490802" y="2647852"/>
            <a:ext cx="1476893" cy="232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도시"/>
          <p:cNvSpPr/>
          <p:nvPr/>
        </p:nvSpPr>
        <p:spPr>
          <a:xfrm>
            <a:off x="9228951" y="2913828"/>
            <a:ext cx="2792175" cy="1791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8943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호텔"/>
          <p:cNvSpPr/>
          <p:nvPr/>
        </p:nvSpPr>
        <p:spPr>
          <a:xfrm>
            <a:off x="5467484" y="2647852"/>
            <a:ext cx="1919319" cy="2323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사용자"/>
          <p:cNvSpPr txBox="1"/>
          <p:nvPr/>
        </p:nvSpPr>
        <p:spPr>
          <a:xfrm>
            <a:off x="1146314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사용자</a:t>
            </a:r>
          </a:p>
        </p:txBody>
      </p:sp>
      <p:sp>
        <p:nvSpPr>
          <p:cNvPr id="414" name="기업"/>
          <p:cNvSpPr txBox="1"/>
          <p:nvPr/>
        </p:nvSpPr>
        <p:spPr>
          <a:xfrm>
            <a:off x="5419466" y="5423317"/>
            <a:ext cx="216586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기업</a:t>
            </a:r>
          </a:p>
        </p:txBody>
      </p:sp>
      <p:sp>
        <p:nvSpPr>
          <p:cNvPr id="415" name="사회"/>
          <p:cNvSpPr txBox="1"/>
          <p:nvPr/>
        </p:nvSpPr>
        <p:spPr>
          <a:xfrm>
            <a:off x="9542104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사회</a:t>
            </a:r>
          </a:p>
        </p:txBody>
      </p:sp>
      <p:sp>
        <p:nvSpPr>
          <p:cNvPr id="416" name="지방자치단체와 국가적인…"/>
          <p:cNvSpPr txBox="1"/>
          <p:nvPr/>
        </p:nvSpPr>
        <p:spPr>
          <a:xfrm>
            <a:off x="8909117" y="6310416"/>
            <a:ext cx="3431843" cy="282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지방자치단체와 국가적인</a:t>
            </a:r>
          </a:p>
          <a:p>
            <a:pPr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차원</a:t>
            </a:r>
            <a:r>
              <a:t>에서 걷기활동에 대한</a:t>
            </a:r>
          </a:p>
          <a:p>
            <a:pPr/>
            <a:r>
              <a:t>다양한 이벤트 제공하는</a:t>
            </a:r>
          </a:p>
          <a:p>
            <a:pPr/>
            <a:r>
              <a:t>서비스 기능 제시</a:t>
            </a:r>
          </a:p>
          <a:p>
            <a:pPr/>
          </a:p>
          <a:p>
            <a:pPr/>
            <a:r>
              <a:t>ex) 서울시청에서 주관하는</a:t>
            </a:r>
          </a:p>
          <a:p>
            <a:pPr/>
            <a:r>
              <a:t>서울시 걷기왕 선발!</a:t>
            </a:r>
          </a:p>
        </p:txBody>
      </p:sp>
      <p:sp>
        <p:nvSpPr>
          <p:cNvPr id="417" name="사용자들의 데이터를…"/>
          <p:cNvSpPr txBox="1"/>
          <p:nvPr/>
        </p:nvSpPr>
        <p:spPr>
          <a:xfrm>
            <a:off x="4786478" y="6310416"/>
            <a:ext cx="3431844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사용자들의 데이터를</a:t>
            </a:r>
          </a:p>
          <a:p>
            <a:pPr/>
            <a:r>
              <a:t>추적하고 수집하므로</a:t>
            </a:r>
          </a:p>
          <a:p>
            <a:pPr/>
            <a:r>
              <a:t>혜택 제시뿐만 아니라</a:t>
            </a:r>
          </a:p>
          <a:p>
            <a:pPr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더 다양한 서비스 제공 수단</a:t>
            </a:r>
            <a:r>
              <a:t>으로 활용가능</a:t>
            </a:r>
          </a:p>
          <a:p>
            <a:pPr/>
          </a:p>
          <a:p>
            <a:pPr/>
            <a:r>
              <a:t>ex) 각 연령별 사용자의 </a:t>
            </a:r>
          </a:p>
          <a:p>
            <a:pPr/>
            <a:r>
              <a:t>핫플레이스 -&gt; 마케팅</a:t>
            </a:r>
          </a:p>
        </p:txBody>
      </p:sp>
      <p:sp>
        <p:nvSpPr>
          <p:cNvPr id="418" name="원하는 혜택을 제시받아…"/>
          <p:cNvSpPr txBox="1"/>
          <p:nvPr/>
        </p:nvSpPr>
        <p:spPr>
          <a:xfrm>
            <a:off x="513327" y="6314225"/>
            <a:ext cx="3431843" cy="1667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원하는 혜택을 제시받아</a:t>
            </a:r>
          </a:p>
          <a:p>
            <a:pPr/>
            <a:r>
              <a:t>사용자가 선택하는 것보다</a:t>
            </a:r>
          </a:p>
          <a:p>
            <a:pPr/>
            <a:r>
              <a:t>걷기활동에 대한 </a:t>
            </a:r>
          </a:p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감사합니다"/>
          <p:cNvSpPr txBox="1"/>
          <p:nvPr>
            <p:ph type="ctrTitle"/>
          </p:nvPr>
        </p:nvSpPr>
        <p:spPr>
          <a:xfrm>
            <a:off x="-5242" y="5849098"/>
            <a:ext cx="13015284" cy="11303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2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캡스톤 디자인 28조 캥거루 팀…"/>
          <p:cNvSpPr txBox="1"/>
          <p:nvPr>
            <p:ph type="subTitle" sz="quarter" idx="1"/>
          </p:nvPr>
        </p:nvSpPr>
        <p:spPr>
          <a:xfrm>
            <a:off x="-28223" y="7328648"/>
            <a:ext cx="13061246" cy="172308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3">
              <a:defRPr sz="3404"/>
            </a:pPr>
            <a:r>
              <a:t>캡스톤 디자인 28조 캥거루 팀</a:t>
            </a:r>
          </a:p>
          <a:p>
            <a:pPr marR="292100" algn="r" defTabSz="537463">
              <a:defRPr sz="3404"/>
            </a:pPr>
            <a:r>
              <a:t>20123395 이동근</a:t>
            </a:r>
          </a:p>
          <a:p>
            <a:pPr marR="292100" algn="r" defTabSz="537463">
              <a:defRPr sz="3404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 flipH="1">
            <a:off x="10071419" y="7910841"/>
            <a:ext cx="2610852" cy="1599147"/>
            <a:chOff x="0" y="0"/>
            <a:chExt cx="2610850" cy="1599146"/>
          </a:xfrm>
        </p:grpSpPr>
        <p:sp>
          <p:nvSpPr>
            <p:cNvPr id="124" name="직사각형"/>
            <p:cNvSpPr/>
            <p:nvPr/>
          </p:nvSpPr>
          <p:spPr>
            <a:xfrm>
              <a:off x="0" y="0"/>
              <a:ext cx="2610851" cy="15991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10851" cy="1599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7" y="2924856"/>
            <a:ext cx="11114905" cy="461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9" indent="-476249" algn="l">
              <a:buSzPct val="100000"/>
              <a:buAutoNum type="arabicPeriod" startAt="1"/>
              <a:defRPr sz="4000"/>
            </a:pPr>
            <a:r>
              <a:t> 프로젝트 소개</a:t>
            </a:r>
          </a:p>
          <a:p>
            <a:pPr algn="l">
              <a:defRPr sz="4000"/>
            </a:pPr>
          </a:p>
          <a:p>
            <a:pPr marL="476249" indent="-476249" algn="l">
              <a:buSzPct val="100000"/>
              <a:buAutoNum type="arabicPeriod" startAt="2"/>
              <a:defRPr sz="4000"/>
            </a:pPr>
            <a:r>
              <a:t> 프로젝트 수행과정 및 방법</a:t>
            </a:r>
          </a:p>
          <a:p>
            <a:pPr algn="l">
              <a:defRPr sz="4000"/>
            </a:pPr>
          </a:p>
          <a:p>
            <a:pPr marL="476249" indent="-476249" algn="l">
              <a:buSzPct val="100000"/>
              <a:buAutoNum type="arabicPeriod" startAt="3"/>
              <a:defRPr sz="4000"/>
            </a:pPr>
            <a:r>
              <a:t> 결과물</a:t>
            </a:r>
          </a:p>
          <a:p>
            <a:pPr algn="l">
              <a:defRPr sz="4000"/>
            </a:pPr>
          </a:p>
          <a:p>
            <a:pPr marL="476249" indent="-476249" algn="l">
              <a:buSzPct val="100000"/>
              <a:buAutoNum type="arabicPeriod" startAt="4"/>
              <a:defRPr sz="4000"/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8" y="298068"/>
            <a:ext cx="4715545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2" cy="290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9"/>
            <a:ext cx="2443435" cy="24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7"/>
            <a:ext cx="1270001" cy="50409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5"/>
            <a:ext cx="513888" cy="126583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7" y="4857897"/>
            <a:ext cx="1270001" cy="1002299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3" y="2762996"/>
            <a:ext cx="2814031" cy="5830672"/>
            <a:chOff x="0" y="0"/>
            <a:chExt cx="2814030" cy="5830670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19" cy="4708755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4" cy="2959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6"/>
              <a:ext cx="2054317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b="0"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1" cy="5830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4"/>
      <p:bldP build="whole" bldLvl="1" animBg="1" rev="0" advAuto="0" spid="137" grpId="2"/>
      <p:bldP build="whole" bldLvl="1" animBg="1" rev="0" advAuto="0" spid="134" grpId="3"/>
      <p:bldP build="whole" bldLvl="1" animBg="1" rev="0" advAuto="0" spid="1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8" y="298067"/>
            <a:ext cx="4715545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4" y="5043608"/>
            <a:ext cx="1717119" cy="2701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49" cy="188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0" name="와~ 걸으면…"/>
          <p:cNvSpPr/>
          <p:nvPr/>
        </p:nvSpPr>
        <p:spPr>
          <a:xfrm>
            <a:off x="2913006" y="3442062"/>
            <a:ext cx="2698264" cy="1526420"/>
          </a:xfrm>
          <a:prstGeom prst="wedgeEllipseCallout">
            <a:avLst>
              <a:gd name="adj1" fmla="val -49373"/>
              <a:gd name="adj2" fmla="val 67748"/>
            </a:avLst>
          </a:pr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와~ 걸으면 </a:t>
            </a:r>
          </a:p>
          <a:p>
            <a: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혜택을 준다고?</a:t>
            </a:r>
          </a:p>
        </p:txBody>
      </p:sp>
      <p:sp>
        <p:nvSpPr>
          <p:cNvPr id="151" name="선물"/>
          <p:cNvSpPr/>
          <p:nvPr/>
        </p:nvSpPr>
        <p:spPr>
          <a:xfrm>
            <a:off x="6535722" y="5842448"/>
            <a:ext cx="1600749" cy="188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b="0"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2" name="선물"/>
          <p:cNvSpPr/>
          <p:nvPr/>
        </p:nvSpPr>
        <p:spPr>
          <a:xfrm>
            <a:off x="5714183" y="3912497"/>
            <a:ext cx="1600749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l"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5" name="그룹"/>
          <p:cNvGrpSpPr/>
          <p:nvPr/>
        </p:nvGrpSpPr>
        <p:grpSpPr>
          <a:xfrm>
            <a:off x="7365759" y="3258439"/>
            <a:ext cx="3877175" cy="4471620"/>
            <a:chOff x="0" y="0"/>
            <a:chExt cx="3877174" cy="4471618"/>
          </a:xfrm>
        </p:grpSpPr>
        <p:sp>
          <p:nvSpPr>
            <p:cNvPr id="153" name="남자"/>
            <p:cNvSpPr/>
            <p:nvPr/>
          </p:nvSpPr>
          <p:spPr>
            <a:xfrm>
              <a:off x="2718778" y="1481033"/>
              <a:ext cx="1158397" cy="2990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4" name="그런데 나한테…"/>
            <p:cNvSpPr/>
            <p:nvPr/>
          </p:nvSpPr>
          <p:spPr>
            <a:xfrm>
              <a:off x="0" y="0"/>
              <a:ext cx="3160553" cy="1787939"/>
            </a:xfrm>
            <a:prstGeom prst="wedgeEllipseCallout">
              <a:avLst>
                <a:gd name="adj1" fmla="val 41449"/>
                <a:gd name="adj2" fmla="val 56434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그런데 나한테 </a:t>
              </a:r>
            </a:p>
            <a:p>
              <a:pPr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너무 불필요한 혜택이 </a:t>
              </a:r>
            </a:p>
            <a:p>
              <a:pPr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많잖아...</a:t>
              </a:r>
            </a:p>
            <a:p>
              <a:pPr defTabSz="914400">
                <a:defRPr b="0"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고르기 힘들어...</a:t>
              </a:r>
            </a:p>
          </p:txBody>
        </p:sp>
      </p:grpSp>
      <p:sp>
        <p:nvSpPr>
          <p:cNvPr id="156" name="추진 배경"/>
          <p:cNvSpPr txBox="1"/>
          <p:nvPr/>
        </p:nvSpPr>
        <p:spPr>
          <a:xfrm>
            <a:off x="1484222" y="2498188"/>
            <a:ext cx="175522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프로젝트 소개"/>
          <p:cNvSpPr txBox="1"/>
          <p:nvPr/>
        </p:nvSpPr>
        <p:spPr>
          <a:xfrm>
            <a:off x="579498" y="298067"/>
            <a:ext cx="4715545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sp>
        <p:nvSpPr>
          <p:cNvPr id="160" name="그룹"/>
          <p:cNvSpPr/>
          <p:nvPr/>
        </p:nvSpPr>
        <p:spPr>
          <a:xfrm>
            <a:off x="7698578" y="2731161"/>
            <a:ext cx="4291278" cy="4291278"/>
          </a:xfrm>
          <a:prstGeom prst="ellipse">
            <a:avLst/>
          </a:prstGeom>
          <a:solidFill>
            <a:srgbClr val="1E394C"/>
          </a:solidFill>
          <a:ln w="139700">
            <a:solidFill>
              <a:srgbClr val="FC9F1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6500">
                <a:solidFill>
                  <a:srgbClr val="FC9F1C"/>
                </a:solidFill>
                <a:latin typeface="헤드라인A"/>
                <a:ea typeface="헤드라인A"/>
                <a:cs typeface="헤드라인A"/>
                <a:sym typeface="헤드라인A"/>
              </a:defRPr>
            </a:pPr>
            <a:r>
              <a:t>Life </a:t>
            </a:r>
          </a:p>
          <a:p>
            <a:pPr>
              <a:defRPr b="0" sz="6500">
                <a:solidFill>
                  <a:srgbClr val="FC9F1C"/>
                </a:solidFill>
                <a:latin typeface="헤드라인A"/>
                <a:ea typeface="헤드라인A"/>
                <a:cs typeface="헤드라인A"/>
                <a:sym typeface="헤드라인A"/>
              </a:defRPr>
            </a:pPr>
            <a:r>
              <a:t>Tracking</a:t>
            </a:r>
          </a:p>
        </p:txBody>
      </p:sp>
      <p:grpSp>
        <p:nvGrpSpPr>
          <p:cNvPr id="163" name="그룹"/>
          <p:cNvGrpSpPr/>
          <p:nvPr/>
        </p:nvGrpSpPr>
        <p:grpSpPr>
          <a:xfrm>
            <a:off x="5676033" y="4819472"/>
            <a:ext cx="1270001" cy="1265834"/>
            <a:chOff x="0" y="0"/>
            <a:chExt cx="1270000" cy="1265832"/>
          </a:xfrm>
        </p:grpSpPr>
        <p:sp>
          <p:nvSpPr>
            <p:cNvPr id="161" name="직사각형"/>
            <p:cNvSpPr/>
            <p:nvPr/>
          </p:nvSpPr>
          <p:spPr>
            <a:xfrm>
              <a:off x="0" y="380867"/>
              <a:ext cx="1270000" cy="504098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2" name="직사각형"/>
            <p:cNvSpPr/>
            <p:nvPr/>
          </p:nvSpPr>
          <p:spPr>
            <a:xfrm>
              <a:off x="378056" y="0"/>
              <a:ext cx="513888" cy="1265833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6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fe Tracking?…"/>
          <p:cNvSpPr txBox="1"/>
          <p:nvPr/>
        </p:nvSpPr>
        <p:spPr>
          <a:xfrm>
            <a:off x="7283794" y="7250432"/>
            <a:ext cx="5120847" cy="1718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Life Tracking?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</a:p>
          <a:p>
            <a:pPr algn="l"/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1772405" y="2537054"/>
            <a:ext cx="2814031" cy="5830671"/>
            <a:chOff x="0" y="0"/>
            <a:chExt cx="2814030" cy="5830670"/>
          </a:xfrm>
        </p:grpSpPr>
        <p:sp>
          <p:nvSpPr>
            <p:cNvPr id="166" name="직사각형"/>
            <p:cNvSpPr/>
            <p:nvPr/>
          </p:nvSpPr>
          <p:spPr>
            <a:xfrm>
              <a:off x="107983" y="473104"/>
              <a:ext cx="2598219" cy="4708755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67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4" cy="2959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걸음이 혜택이 되는 플랫폼"/>
            <p:cNvSpPr txBox="1"/>
            <p:nvPr/>
          </p:nvSpPr>
          <p:spPr>
            <a:xfrm>
              <a:off x="379934" y="3458746"/>
              <a:ext cx="2054317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b="0"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6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1" cy="5830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직사각형"/>
          <p:cNvSpPr/>
          <p:nvPr/>
        </p:nvSpPr>
        <p:spPr>
          <a:xfrm>
            <a:off x="7253399" y="8038437"/>
            <a:ext cx="1550956" cy="49602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위치"/>
          <p:cNvSpPr/>
          <p:nvPr/>
        </p:nvSpPr>
        <p:spPr>
          <a:xfrm>
            <a:off x="7266413" y="7743659"/>
            <a:ext cx="1550956" cy="78250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위치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2"/>
      <p:bldP build="whole" bldLvl="1" animBg="1" rev="0" advAuto="0" spid="172" grpId="3"/>
      <p:bldP build="whole" bldLvl="1" animBg="1" rev="0" advAuto="0" spid="1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프로젝트 소개"/>
          <p:cNvSpPr txBox="1"/>
          <p:nvPr/>
        </p:nvSpPr>
        <p:spPr>
          <a:xfrm>
            <a:off x="579498" y="298067"/>
            <a:ext cx="4715545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76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화장품 가게"/>
          <p:cNvSpPr/>
          <p:nvPr/>
        </p:nvSpPr>
        <p:spPr>
          <a:xfrm>
            <a:off x="9085104" y="6167431"/>
            <a:ext cx="1765272" cy="1673142"/>
          </a:xfrm>
          <a:prstGeom prst="wedgeEllipseCallout">
            <a:avLst>
              <a:gd name="adj1" fmla="val -67418"/>
              <a:gd name="adj2" fmla="val -29966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3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화장품 가게</a:t>
            </a:r>
          </a:p>
        </p:txBody>
      </p:sp>
      <p:sp>
        <p:nvSpPr>
          <p:cNvPr id="178" name="홍대"/>
          <p:cNvSpPr/>
          <p:nvPr/>
        </p:nvSpPr>
        <p:spPr>
          <a:xfrm>
            <a:off x="2302464" y="6167431"/>
            <a:ext cx="1765272" cy="1673142"/>
          </a:xfrm>
          <a:prstGeom prst="wedgeEllipseCallout">
            <a:avLst>
              <a:gd name="adj1" fmla="val 71796"/>
              <a:gd name="adj2" fmla="val -23272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3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홍대</a:t>
            </a:r>
          </a:p>
        </p:txBody>
      </p:sp>
      <p:sp>
        <p:nvSpPr>
          <p:cNvPr id="179" name="공원"/>
          <p:cNvSpPr/>
          <p:nvPr/>
        </p:nvSpPr>
        <p:spPr>
          <a:xfrm>
            <a:off x="2290751" y="3040148"/>
            <a:ext cx="1765273" cy="1673142"/>
          </a:xfrm>
          <a:prstGeom prst="wedgeEllipseCallout">
            <a:avLst>
              <a:gd name="adj1" fmla="val 73107"/>
              <a:gd name="adj2" fmla="val 29591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3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공원</a:t>
            </a:r>
          </a:p>
        </p:txBody>
      </p:sp>
      <p:sp>
        <p:nvSpPr>
          <p:cNvPr id="180" name="사용자는 홍대 근처 공원에서 제공하는 화장품과 관련된 혜택을 주면 좋아하겠군!"/>
          <p:cNvSpPr/>
          <p:nvPr/>
        </p:nvSpPr>
        <p:spPr>
          <a:xfrm>
            <a:off x="8545998" y="3045408"/>
            <a:ext cx="3243660" cy="1662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61" y="0"/>
                </a:moveTo>
                <a:cubicBezTo>
                  <a:pt x="4580" y="0"/>
                  <a:pt x="4192" y="759"/>
                  <a:pt x="4192" y="1696"/>
                </a:cubicBezTo>
                <a:lnTo>
                  <a:pt x="4192" y="10235"/>
                </a:lnTo>
                <a:lnTo>
                  <a:pt x="0" y="13633"/>
                </a:lnTo>
                <a:lnTo>
                  <a:pt x="4192" y="17031"/>
                </a:lnTo>
                <a:lnTo>
                  <a:pt x="4192" y="19904"/>
                </a:lnTo>
                <a:cubicBezTo>
                  <a:pt x="4192" y="20841"/>
                  <a:pt x="4580" y="21600"/>
                  <a:pt x="5061" y="21600"/>
                </a:cubicBezTo>
                <a:lnTo>
                  <a:pt x="20731" y="21600"/>
                </a:lnTo>
                <a:cubicBezTo>
                  <a:pt x="21211" y="21600"/>
                  <a:pt x="21600" y="20841"/>
                  <a:pt x="21600" y="19904"/>
                </a:cubicBezTo>
                <a:lnTo>
                  <a:pt x="21600" y="1696"/>
                </a:lnTo>
                <a:cubicBezTo>
                  <a:pt x="21600" y="759"/>
                  <a:pt x="21211" y="0"/>
                  <a:pt x="20731" y="0"/>
                </a:cubicBezTo>
                <a:lnTo>
                  <a:pt x="5061" y="0"/>
                </a:lnTo>
                <a:close/>
              </a:path>
            </a:pathLst>
          </a:custGeom>
          <a:solidFill>
            <a:srgbClr val="FFFFFF"/>
          </a:solidFill>
          <a:ln w="25400" cap="rnd">
            <a:solidFill>
              <a:srgbClr val="4F81BD"/>
            </a:solidFill>
            <a:custDash>
              <a:ds d="100000" sp="200000"/>
            </a:custDash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l"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사용자는 홍대 근처 공원에서 제공하는 화장품과 관련된 혜택을 주면 좋아하겠군!</a:t>
            </a:r>
          </a:p>
        </p:txBody>
      </p:sp>
      <p:grpSp>
        <p:nvGrpSpPr>
          <p:cNvPr id="184" name="그룹"/>
          <p:cNvGrpSpPr/>
          <p:nvPr/>
        </p:nvGrpSpPr>
        <p:grpSpPr>
          <a:xfrm>
            <a:off x="5095478" y="2537143"/>
            <a:ext cx="2813897" cy="5830394"/>
            <a:chOff x="0" y="0"/>
            <a:chExt cx="2813896" cy="5830392"/>
          </a:xfrm>
        </p:grpSpPr>
        <p:sp>
          <p:nvSpPr>
            <p:cNvPr id="181" name="직사각형"/>
            <p:cNvSpPr/>
            <p:nvPr/>
          </p:nvSpPr>
          <p:spPr>
            <a:xfrm>
              <a:off x="107812" y="490304"/>
              <a:ext cx="2598219" cy="4708754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3897" cy="5830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Life…"/>
            <p:cNvSpPr txBox="1"/>
            <p:nvPr/>
          </p:nvSpPr>
          <p:spPr>
            <a:xfrm>
              <a:off x="518277" y="2304475"/>
              <a:ext cx="1777290" cy="108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Life</a:t>
              </a:r>
            </a:p>
            <a:p>
              <a:pPr>
                <a:defRPr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18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almDB에 저장"/>
          <p:cNvSpPr/>
          <p:nvPr/>
        </p:nvSpPr>
        <p:spPr>
          <a:xfrm>
            <a:off x="7070539" y="6016518"/>
            <a:ext cx="3047885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RealmDB에 저장</a:t>
            </a:r>
          </a:p>
        </p:txBody>
      </p:sp>
      <p:sp>
        <p:nvSpPr>
          <p:cNvPr id="190" name="0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0 단계</a:t>
            </a:r>
          </a:p>
        </p:txBody>
      </p:sp>
      <p:sp>
        <p:nvSpPr>
          <p:cNvPr id="191" name="기능 플로우"/>
          <p:cNvSpPr txBox="1"/>
          <p:nvPr/>
        </p:nvSpPr>
        <p:spPr>
          <a:xfrm>
            <a:off x="1340750" y="2626773"/>
            <a:ext cx="1672728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기능 플로우</a:t>
            </a:r>
          </a:p>
        </p:txBody>
      </p:sp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5" y="2081220"/>
            <a:ext cx="7311308" cy="15149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그룹"/>
          <p:cNvGrpSpPr/>
          <p:nvPr/>
        </p:nvGrpSpPr>
        <p:grpSpPr>
          <a:xfrm>
            <a:off x="1273941" y="4055473"/>
            <a:ext cx="1806347" cy="2005011"/>
            <a:chOff x="0" y="0"/>
            <a:chExt cx="1806346" cy="2005009"/>
          </a:xfrm>
        </p:grpSpPr>
        <p:sp>
          <p:nvSpPr>
            <p:cNvPr id="193" name="걷기"/>
            <p:cNvSpPr/>
            <p:nvPr/>
          </p:nvSpPr>
          <p:spPr>
            <a:xfrm>
              <a:off x="432934" y="0"/>
              <a:ext cx="940479" cy="147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" name="걷기활동 발생"/>
            <p:cNvSpPr txBox="1"/>
            <p:nvPr/>
          </p:nvSpPr>
          <p:spPr>
            <a:xfrm>
              <a:off x="0" y="1493250"/>
              <a:ext cx="1806347" cy="5117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198" name="그룹"/>
          <p:cNvGrpSpPr/>
          <p:nvPr/>
        </p:nvGrpSpPr>
        <p:grpSpPr>
          <a:xfrm>
            <a:off x="2923474" y="4160210"/>
            <a:ext cx="5220826" cy="1270001"/>
            <a:chOff x="0" y="0"/>
            <a:chExt cx="5220825" cy="1270000"/>
          </a:xfrm>
        </p:grpSpPr>
        <p:sp>
          <p:nvSpPr>
            <p:cNvPr id="196" name="Get…"/>
            <p:cNvSpPr/>
            <p:nvPr/>
          </p:nvSpPr>
          <p:spPr>
            <a:xfrm>
              <a:off x="2939663" y="0"/>
              <a:ext cx="2281163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Get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사용자 위치 좌표</a:t>
              </a:r>
            </a:p>
          </p:txBody>
        </p:sp>
        <p:sp>
          <p:nvSpPr>
            <p:cNvPr id="197" name="선"/>
            <p:cNvSpPr/>
            <p:nvPr/>
          </p:nvSpPr>
          <p:spPr>
            <a:xfrm>
              <a:off x="0" y="768953"/>
              <a:ext cx="2869865" cy="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1" name="그룹"/>
          <p:cNvGrpSpPr/>
          <p:nvPr/>
        </p:nvGrpSpPr>
        <p:grpSpPr>
          <a:xfrm>
            <a:off x="8184020" y="4160210"/>
            <a:ext cx="3076187" cy="1270001"/>
            <a:chOff x="0" y="0"/>
            <a:chExt cx="3076185" cy="1270000"/>
          </a:xfrm>
        </p:grpSpPr>
        <p:sp>
          <p:nvSpPr>
            <p:cNvPr id="199" name="Get…"/>
            <p:cNvSpPr/>
            <p:nvPr/>
          </p:nvSpPr>
          <p:spPr>
            <a:xfrm>
              <a:off x="795023" y="0"/>
              <a:ext cx="2281163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Get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Geohash</a:t>
              </a:r>
            </a:p>
          </p:txBody>
        </p:sp>
        <p:sp>
          <p:nvSpPr>
            <p:cNvPr id="200" name="선"/>
            <p:cNvSpPr/>
            <p:nvPr/>
          </p:nvSpPr>
          <p:spPr>
            <a:xfrm>
              <a:off x="0" y="768953"/>
              <a:ext cx="755303" cy="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4" name="그룹"/>
          <p:cNvGrpSpPr/>
          <p:nvPr/>
        </p:nvGrpSpPr>
        <p:grpSpPr>
          <a:xfrm>
            <a:off x="754920" y="6596224"/>
            <a:ext cx="2844389" cy="2295372"/>
            <a:chOff x="0" y="0"/>
            <a:chExt cx="2844387" cy="2295370"/>
          </a:xfrm>
        </p:grpSpPr>
        <p:sp>
          <p:nvSpPr>
            <p:cNvPr id="202" name="컴퓨터"/>
            <p:cNvSpPr/>
            <p:nvPr/>
          </p:nvSpPr>
          <p:spPr>
            <a:xfrm>
              <a:off x="0" y="0"/>
              <a:ext cx="2844388" cy="229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Geohash에…"/>
            <p:cNvSpPr/>
            <p:nvPr/>
          </p:nvSpPr>
          <p:spPr>
            <a:xfrm>
              <a:off x="281612" y="271302"/>
              <a:ext cx="2281163" cy="1270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Geohash에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해당하는 위치정보</a:t>
              </a:r>
            </a:p>
          </p:txBody>
        </p:sp>
      </p:grpSp>
      <p:grpSp>
        <p:nvGrpSpPr>
          <p:cNvPr id="207" name="그룹"/>
          <p:cNvGrpSpPr/>
          <p:nvPr/>
        </p:nvGrpSpPr>
        <p:grpSpPr>
          <a:xfrm>
            <a:off x="2230159" y="5442299"/>
            <a:ext cx="6763136" cy="1218111"/>
            <a:chOff x="0" y="0"/>
            <a:chExt cx="6763135" cy="1218110"/>
          </a:xfrm>
        </p:grpSpPr>
        <p:sp>
          <p:nvSpPr>
            <p:cNvPr id="205" name="선"/>
            <p:cNvSpPr/>
            <p:nvPr/>
          </p:nvSpPr>
          <p:spPr>
            <a:xfrm flipH="1">
              <a:off x="-1" y="18807"/>
              <a:ext cx="6763137" cy="1199304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" name="Request"/>
            <p:cNvSpPr txBox="1"/>
            <p:nvPr/>
          </p:nvSpPr>
          <p:spPr>
            <a:xfrm>
              <a:off x="1640466" y="0"/>
              <a:ext cx="1347623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10" name="그룹"/>
          <p:cNvGrpSpPr/>
          <p:nvPr/>
        </p:nvGrpSpPr>
        <p:grpSpPr>
          <a:xfrm>
            <a:off x="3624701" y="6408288"/>
            <a:ext cx="3423621" cy="939323"/>
            <a:chOff x="0" y="0"/>
            <a:chExt cx="3423620" cy="939321"/>
          </a:xfrm>
        </p:grpSpPr>
        <p:sp>
          <p:nvSpPr>
            <p:cNvPr id="208" name="선"/>
            <p:cNvSpPr/>
            <p:nvPr/>
          </p:nvSpPr>
          <p:spPr>
            <a:xfrm flipV="1">
              <a:off x="0" y="420725"/>
              <a:ext cx="3423621" cy="518597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13" name="그룹"/>
          <p:cNvGrpSpPr/>
          <p:nvPr/>
        </p:nvGrpSpPr>
        <p:grpSpPr>
          <a:xfrm>
            <a:off x="5863137" y="7293248"/>
            <a:ext cx="2281163" cy="1849579"/>
            <a:chOff x="0" y="0"/>
            <a:chExt cx="2281161" cy="1849577"/>
          </a:xfrm>
        </p:grpSpPr>
        <p:sp>
          <p:nvSpPr>
            <p:cNvPr id="211" name="In_Out()…"/>
            <p:cNvSpPr/>
            <p:nvPr/>
          </p:nvSpPr>
          <p:spPr>
            <a:xfrm>
              <a:off x="0" y="579577"/>
              <a:ext cx="2281162" cy="1270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In_Out()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진입/진출 판단</a:t>
              </a:r>
            </a:p>
          </p:txBody>
        </p:sp>
        <p:sp>
          <p:nvSpPr>
            <p:cNvPr id="212" name="선"/>
            <p:cNvSpPr/>
            <p:nvPr/>
          </p:nvSpPr>
          <p:spPr>
            <a:xfrm flipH="1">
              <a:off x="1622180" y="0"/>
              <a:ext cx="1" cy="592074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16" name="그룹"/>
          <p:cNvGrpSpPr/>
          <p:nvPr/>
        </p:nvGrpSpPr>
        <p:grpSpPr>
          <a:xfrm>
            <a:off x="8092838" y="8507826"/>
            <a:ext cx="937668" cy="673022"/>
            <a:chOff x="0" y="0"/>
            <a:chExt cx="937666" cy="673021"/>
          </a:xfrm>
        </p:grpSpPr>
        <p:sp>
          <p:nvSpPr>
            <p:cNvPr id="214" name="선"/>
            <p:cNvSpPr/>
            <p:nvPr/>
          </p:nvSpPr>
          <p:spPr>
            <a:xfrm>
              <a:off x="35543" y="0"/>
              <a:ext cx="866580" cy="0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5" name="In일시"/>
            <p:cNvSpPr txBox="1"/>
            <p:nvPr/>
          </p:nvSpPr>
          <p:spPr>
            <a:xfrm>
              <a:off x="0" y="161262"/>
              <a:ext cx="937667" cy="5117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21" name="그룹"/>
          <p:cNvGrpSpPr/>
          <p:nvPr/>
        </p:nvGrpSpPr>
        <p:grpSpPr>
          <a:xfrm>
            <a:off x="8979044" y="7293248"/>
            <a:ext cx="3064052" cy="1849579"/>
            <a:chOff x="0" y="0"/>
            <a:chExt cx="3064051" cy="1849577"/>
          </a:xfrm>
        </p:grpSpPr>
        <p:sp>
          <p:nvSpPr>
            <p:cNvPr id="217" name="Notification"/>
            <p:cNvSpPr/>
            <p:nvPr/>
          </p:nvSpPr>
          <p:spPr>
            <a:xfrm>
              <a:off x="0" y="579577"/>
              <a:ext cx="2281162" cy="1270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Notification</a:t>
              </a:r>
            </a:p>
          </p:txBody>
        </p:sp>
        <p:grpSp>
          <p:nvGrpSpPr>
            <p:cNvPr id="220" name="그룹"/>
            <p:cNvGrpSpPr/>
            <p:nvPr/>
          </p:nvGrpSpPr>
          <p:grpSpPr>
            <a:xfrm>
              <a:off x="865406" y="0"/>
              <a:ext cx="2198646" cy="592074"/>
              <a:chOff x="0" y="0"/>
              <a:chExt cx="2198645" cy="592073"/>
            </a:xfrm>
          </p:grpSpPr>
          <p:sp>
            <p:nvSpPr>
              <p:cNvPr id="218" name="선"/>
              <p:cNvSpPr/>
              <p:nvPr/>
            </p:nvSpPr>
            <p:spPr>
              <a:xfrm flipV="1">
                <a:off x="-1" y="0"/>
                <a:ext cx="2" cy="592074"/>
              </a:xfrm>
              <a:prstGeom prst="line">
                <a:avLst/>
              </a:prstGeom>
              <a:noFill/>
              <a:ln w="381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9" name="방문 횟수 증가"/>
              <p:cNvSpPr txBox="1"/>
              <p:nvPr/>
            </p:nvSpPr>
            <p:spPr>
              <a:xfrm>
                <a:off x="218472" y="40157"/>
                <a:ext cx="1980174" cy="51176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7"/>
      <p:bldP build="whole" bldLvl="1" animBg="1" rev="0" advAuto="0" spid="207" grpId="4"/>
      <p:bldP build="whole" bldLvl="1" animBg="1" rev="0" advAuto="0" spid="210" grpId="6"/>
      <p:bldP build="whole" bldLvl="1" animBg="1" rev="0" advAuto="0" spid="201" grpId="3"/>
      <p:bldP build="whole" bldLvl="1" animBg="1" rev="0" advAuto="0" spid="198" grpId="2"/>
      <p:bldP build="whole" bldLvl="1" animBg="1" rev="0" advAuto="0" spid="204" grpId="5"/>
      <p:bldP build="whole" bldLvl="1" animBg="1" rev="0" advAuto="0" spid="213" grpId="8"/>
      <p:bldP build="whole" bldLvl="1" animBg="1" rev="0" advAuto="0" spid="195" grpId="1"/>
      <p:bldP build="whole" bldLvl="1" animBg="1" rev="0" advAuto="0" spid="216" grpId="9"/>
      <p:bldP build="whole" bldLvl="1" animBg="1" rev="0" advAuto="0" spid="221" grpId="1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2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3" y="3580817"/>
            <a:ext cx="6556778" cy="315614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7" name="표"/>
          <p:cNvGraphicFramePr/>
          <p:nvPr/>
        </p:nvGraphicFramePr>
        <p:xfrm>
          <a:off x="465925" y="3604661"/>
          <a:ext cx="6814493" cy="31211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8" name="위치정보 관리를 위한 구역화"/>
          <p:cNvSpPr txBox="1"/>
          <p:nvPr/>
        </p:nvSpPr>
        <p:spPr>
          <a:xfrm>
            <a:off x="1340750" y="2626773"/>
            <a:ext cx="3667464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위치정보 관리를 위한 구역화</a:t>
            </a:r>
          </a:p>
        </p:txBody>
      </p:sp>
      <p:pic>
        <p:nvPicPr>
          <p:cNvPr id="229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7"/>
            <a:ext cx="743570" cy="592075"/>
          </a:xfrm>
          <a:prstGeom prst="rect">
            <a:avLst/>
          </a:prstGeom>
        </p:spPr>
      </p:pic>
      <p:pic>
        <p:nvPicPr>
          <p:cNvPr id="231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59" cy="352235"/>
          </a:xfrm>
          <a:prstGeom prst="rect">
            <a:avLst/>
          </a:prstGeom>
        </p:spPr>
      </p:pic>
      <p:grpSp>
        <p:nvGrpSpPr>
          <p:cNvPr id="239" name="그룹"/>
          <p:cNvGrpSpPr/>
          <p:nvPr/>
        </p:nvGrpSpPr>
        <p:grpSpPr>
          <a:xfrm>
            <a:off x="7853873" y="3140476"/>
            <a:ext cx="4542619" cy="3222755"/>
            <a:chOff x="-50800" y="-50799"/>
            <a:chExt cx="4542618" cy="3222754"/>
          </a:xfrm>
        </p:grpSpPr>
        <p:grpSp>
          <p:nvGrpSpPr>
            <p:cNvPr id="235" name="스크린샷 2018-05-25 오전 7.32.30.png"/>
            <p:cNvGrpSpPr/>
            <p:nvPr/>
          </p:nvGrpSpPr>
          <p:grpSpPr>
            <a:xfrm>
              <a:off x="-50800" y="-50800"/>
              <a:ext cx="4542619" cy="3222755"/>
              <a:chOff x="0" y="0"/>
              <a:chExt cx="4542618" cy="3222754"/>
            </a:xfrm>
          </p:grpSpPr>
          <p:pic>
            <p:nvPicPr>
              <p:cNvPr id="234" name="스크린샷 2018-05-25 오전 7.32.30.png" descr="스크린샷 2018-05-25 오전 7.32.3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800" y="50800"/>
                <a:ext cx="4441019" cy="312115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3" name="스크린샷 2018-05-25 오전 7.32.30.png" descr="스크린샷 2018-05-25 오전 7.32.30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4542619" cy="3222755"/>
              </a:xfrm>
              <a:prstGeom prst="rect">
                <a:avLst/>
              </a:prstGeom>
              <a:effectLst/>
            </p:spPr>
          </p:pic>
        </p:grpSp>
        <p:sp>
          <p:nvSpPr>
            <p:cNvPr id="236" name="도형"/>
            <p:cNvSpPr/>
            <p:nvPr/>
          </p:nvSpPr>
          <p:spPr>
            <a:xfrm>
              <a:off x="573590" y="2258625"/>
              <a:ext cx="3600286" cy="820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  <a:alpha val="50000"/>
              </a:schemeClr>
            </a:solidFill>
            <a:ln w="25400" cap="flat">
              <a:solidFill>
                <a:schemeClr val="accent2">
                  <a:hueOff val="-85259"/>
                  <a:satOff val="14347"/>
                  <a:lumOff val="22373"/>
                  <a:alpha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7" name="원"/>
            <p:cNvSpPr/>
            <p:nvPr/>
          </p:nvSpPr>
          <p:spPr>
            <a:xfrm>
              <a:off x="372256" y="758171"/>
              <a:ext cx="612368" cy="61236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도형"/>
            <p:cNvSpPr/>
            <p:nvPr/>
          </p:nvSpPr>
          <p:spPr>
            <a:xfrm>
              <a:off x="2723446" y="470471"/>
              <a:ext cx="1495232" cy="902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0" name="구역의 최소단위 : Geohash"/>
          <p:cNvSpPr txBox="1"/>
          <p:nvPr/>
        </p:nvSpPr>
        <p:spPr>
          <a:xfrm>
            <a:off x="8160023" y="6577896"/>
            <a:ext cx="393031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구역의 최소단위 : Geohash</a:t>
            </a:r>
          </a:p>
        </p:txBody>
      </p:sp>
      <p:sp>
        <p:nvSpPr>
          <p:cNvPr id="241" name="1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1 단계</a:t>
            </a:r>
          </a:p>
        </p:txBody>
      </p:sp>
      <p:sp>
        <p:nvSpPr>
          <p:cNvPr id="242" name="get_Geohash()"/>
          <p:cNvSpPr txBox="1"/>
          <p:nvPr/>
        </p:nvSpPr>
        <p:spPr>
          <a:xfrm>
            <a:off x="4863910" y="7459102"/>
            <a:ext cx="3276980" cy="1415511"/>
          </a:xfrm>
          <a:prstGeom prst="rect">
            <a:avLst/>
          </a:prstGeom>
          <a:ln w="25400">
            <a:solidFill>
              <a:srgbClr val="31313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get_Geohash()</a:t>
            </a:r>
          </a:p>
        </p:txBody>
      </p:sp>
      <p:pic>
        <p:nvPicPr>
          <p:cNvPr id="243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7" y="7866340"/>
            <a:ext cx="1092201" cy="6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(사용자 위치 좌표)"/>
          <p:cNvSpPr/>
          <p:nvPr/>
        </p:nvSpPr>
        <p:spPr>
          <a:xfrm>
            <a:off x="1946930" y="7672665"/>
            <a:ext cx="2160210" cy="108585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(사용자 위치 좌표)</a:t>
            </a:r>
          </a:p>
        </p:txBody>
      </p:sp>
      <p:sp>
        <p:nvSpPr>
          <p:cNvPr id="246" name="Geohash"/>
          <p:cNvSpPr/>
          <p:nvPr/>
        </p:nvSpPr>
        <p:spPr>
          <a:xfrm>
            <a:off x="9045078" y="7623933"/>
            <a:ext cx="2160210" cy="10858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Geohash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직사각형"/>
          <p:cNvSpPr/>
          <p:nvPr/>
        </p:nvSpPr>
        <p:spPr>
          <a:xfrm>
            <a:off x="-356" y="-356"/>
            <a:ext cx="13005512" cy="159914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프로젝트 수행과정"/>
          <p:cNvSpPr txBox="1"/>
          <p:nvPr/>
        </p:nvSpPr>
        <p:spPr>
          <a:xfrm>
            <a:off x="771179" y="298067"/>
            <a:ext cx="5565610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6"/>
            <a:ext cx="2642657" cy="1599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page2image7240.png"/>
          <p:cNvGrpSpPr/>
          <p:nvPr/>
        </p:nvGrpSpPr>
        <p:grpSpPr>
          <a:xfrm>
            <a:off x="1259816" y="3221931"/>
            <a:ext cx="4588336" cy="3582882"/>
            <a:chOff x="0" y="0"/>
            <a:chExt cx="4588335" cy="3582880"/>
          </a:xfrm>
        </p:grpSpPr>
        <p:pic>
          <p:nvPicPr>
            <p:cNvPr id="252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9" y="88899"/>
              <a:ext cx="4334336" cy="32526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page2image7240.png" descr="page2image7240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7" cy="3582881"/>
            </a:xfrm>
            <a:prstGeom prst="rect">
              <a:avLst/>
            </a:prstGeom>
            <a:effectLst/>
          </p:spPr>
        </p:pic>
      </p:grpSp>
      <p:sp>
        <p:nvSpPr>
          <p:cNvPr id="254" name="GeoFence 기술"/>
          <p:cNvSpPr txBox="1"/>
          <p:nvPr/>
        </p:nvSpPr>
        <p:spPr>
          <a:xfrm>
            <a:off x="1247933" y="2600384"/>
            <a:ext cx="2642658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55" name="Geofence 기술이란?…"/>
          <p:cNvSpPr txBox="1"/>
          <p:nvPr>
            <p:ph type="body" sz="quarter" idx="4294967295"/>
          </p:nvPr>
        </p:nvSpPr>
        <p:spPr>
          <a:xfrm>
            <a:off x="855234" y="7087448"/>
            <a:ext cx="5397501" cy="2014808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28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28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경계로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구획된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영역에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진입과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진출을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감지하는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측위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기반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5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2" y="3319331"/>
            <a:ext cx="4740407" cy="338808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7" name="In_Out() Method"/>
          <p:cNvSpPr txBox="1"/>
          <p:nvPr/>
        </p:nvSpPr>
        <p:spPr>
          <a:xfrm>
            <a:off x="7752167" y="4227566"/>
            <a:ext cx="3276980" cy="141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sp>
        <p:nvSpPr>
          <p:cNvPr id="258" name="(사용자 위치 좌표, 위치정보 폴리곤)"/>
          <p:cNvSpPr txBox="1"/>
          <p:nvPr/>
        </p:nvSpPr>
        <p:spPr>
          <a:xfrm>
            <a:off x="7306432" y="3348321"/>
            <a:ext cx="2731387" cy="51863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(사용자 위치 좌표, 위치정보 폴리곤)</a:t>
            </a:r>
          </a:p>
        </p:txBody>
      </p:sp>
      <p:sp>
        <p:nvSpPr>
          <p:cNvPr id="259" name="True or False"/>
          <p:cNvSpPr txBox="1"/>
          <p:nvPr/>
        </p:nvSpPr>
        <p:spPr>
          <a:xfrm>
            <a:off x="9550688" y="6247665"/>
            <a:ext cx="1271491" cy="42871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0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True or False</a:t>
            </a:r>
          </a:p>
        </p:txBody>
      </p:sp>
      <p:sp>
        <p:nvSpPr>
          <p:cNvPr id="260" name="화살표"/>
          <p:cNvSpPr/>
          <p:nvPr/>
        </p:nvSpPr>
        <p:spPr>
          <a:xfrm>
            <a:off x="5958805" y="4375650"/>
            <a:ext cx="1017874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1" name="GeoFence 기술에 근거한…"/>
          <p:cNvSpPr txBox="1"/>
          <p:nvPr/>
        </p:nvSpPr>
        <p:spPr>
          <a:xfrm>
            <a:off x="7163368" y="7624951"/>
            <a:ext cx="45883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GeoFence </a:t>
            </a:r>
            <a:r>
              <a:t>기술에 근거한</a:t>
            </a:r>
          </a:p>
          <a:p>
            <a:pPr>
              <a:defRPr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62" name="1 단계"/>
          <p:cNvSpPr txBox="1"/>
          <p:nvPr/>
        </p:nvSpPr>
        <p:spPr>
          <a:xfrm>
            <a:off x="873614" y="1965112"/>
            <a:ext cx="117246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2"/>
      <p:bldP build="whole" bldLvl="1" animBg="1" rev="0" advAuto="0" spid="25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